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sldIdLst>
    <p:sldId id="264" r:id="rId5"/>
    <p:sldId id="339" r:id="rId6"/>
    <p:sldId id="344" r:id="rId7"/>
    <p:sldId id="345" r:id="rId8"/>
    <p:sldId id="346" r:id="rId9"/>
    <p:sldId id="348" r:id="rId10"/>
    <p:sldId id="347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*Molzahn, Ines Tel:5238" initials="MI" lastIdx="4" clrIdx="0"/>
  <p:cmAuthor id="1" name="Pössler Thomas" initials="ta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F81BD"/>
    <a:srgbClr val="B7DEE8"/>
    <a:srgbClr val="FEF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A0E99-265C-436C-8488-9902DF7EF7B4}" v="1" dt="2022-11-21T13:53:53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8" autoAdjust="0"/>
    <p:restoredTop sz="95918" autoAdjust="0"/>
  </p:normalViewPr>
  <p:slideViewPr>
    <p:cSldViewPr snapToGrid="0">
      <p:cViewPr varScale="1">
        <p:scale>
          <a:sx n="112" d="100"/>
          <a:sy n="112" d="100"/>
        </p:scale>
        <p:origin x="12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mann, Frank (DI CTO TI SR)" userId="b9044062-492e-4cc8-bd8a-d9cd1a43217d" providerId="ADAL" clId="{325A0E99-265C-436C-8488-9902DF7EF7B4}"/>
    <pc:docChg chg="custSel addSld modSld">
      <pc:chgData name="Volkmann, Frank (DI CTO TI SR)" userId="b9044062-492e-4cc8-bd8a-d9cd1a43217d" providerId="ADAL" clId="{325A0E99-265C-436C-8488-9902DF7EF7B4}" dt="2022-12-07T15:32:29.028" v="559" actId="20577"/>
      <pc:docMkLst>
        <pc:docMk/>
      </pc:docMkLst>
      <pc:sldChg chg="modSp mod">
        <pc:chgData name="Volkmann, Frank (DI CTO TI SR)" userId="b9044062-492e-4cc8-bd8a-d9cd1a43217d" providerId="ADAL" clId="{325A0E99-265C-436C-8488-9902DF7EF7B4}" dt="2022-11-21T13:52:22.294" v="35" actId="20577"/>
        <pc:sldMkLst>
          <pc:docMk/>
          <pc:sldMk cId="1008559644" sldId="345"/>
        </pc:sldMkLst>
        <pc:spChg chg="mod">
          <ac:chgData name="Volkmann, Frank (DI CTO TI SR)" userId="b9044062-492e-4cc8-bd8a-d9cd1a43217d" providerId="ADAL" clId="{325A0E99-265C-436C-8488-9902DF7EF7B4}" dt="2022-11-21T13:52:22.294" v="35" actId="20577"/>
          <ac:spMkLst>
            <pc:docMk/>
            <pc:sldMk cId="1008559644" sldId="345"/>
            <ac:spMk id="5" creationId="{52F9A8E5-2293-E184-6885-4273A4FD6922}"/>
          </ac:spMkLst>
        </pc:spChg>
      </pc:sldChg>
      <pc:sldChg chg="addSp modSp mod">
        <pc:chgData name="Volkmann, Frank (DI CTO TI SR)" userId="b9044062-492e-4cc8-bd8a-d9cd1a43217d" providerId="ADAL" clId="{325A0E99-265C-436C-8488-9902DF7EF7B4}" dt="2022-12-07T15:29:49.166" v="295" actId="1076"/>
        <pc:sldMkLst>
          <pc:docMk/>
          <pc:sldMk cId="2614689289" sldId="346"/>
        </pc:sldMkLst>
        <pc:spChg chg="add mod">
          <ac:chgData name="Volkmann, Frank (DI CTO TI SR)" userId="b9044062-492e-4cc8-bd8a-d9cd1a43217d" providerId="ADAL" clId="{325A0E99-265C-436C-8488-9902DF7EF7B4}" dt="2022-12-07T15:29:49.166" v="295" actId="1076"/>
          <ac:spMkLst>
            <pc:docMk/>
            <pc:sldMk cId="2614689289" sldId="346"/>
            <ac:spMk id="2" creationId="{1238AB7A-AD78-F979-4685-6E5FDD75FCF6}"/>
          </ac:spMkLst>
        </pc:spChg>
        <pc:spChg chg="mod">
          <ac:chgData name="Volkmann, Frank (DI CTO TI SR)" userId="b9044062-492e-4cc8-bd8a-d9cd1a43217d" providerId="ADAL" clId="{325A0E99-265C-436C-8488-9902DF7EF7B4}" dt="2022-11-21T13:57:57.110" v="263" actId="15"/>
          <ac:spMkLst>
            <pc:docMk/>
            <pc:sldMk cId="2614689289" sldId="346"/>
            <ac:spMk id="5" creationId="{52F9A8E5-2293-E184-6885-4273A4FD6922}"/>
          </ac:spMkLst>
        </pc:spChg>
        <pc:spChg chg="add mod">
          <ac:chgData name="Volkmann, Frank (DI CTO TI SR)" userId="b9044062-492e-4cc8-bd8a-d9cd1a43217d" providerId="ADAL" clId="{325A0E99-265C-436C-8488-9902DF7EF7B4}" dt="2022-12-07T15:29:41.300" v="294" actId="14100"/>
          <ac:spMkLst>
            <pc:docMk/>
            <pc:sldMk cId="2614689289" sldId="346"/>
            <ac:spMk id="6" creationId="{C8E4ACE9-B66A-F7C3-8FA0-321E09DC8A65}"/>
          </ac:spMkLst>
        </pc:spChg>
      </pc:sldChg>
      <pc:sldChg chg="modSp new mod">
        <pc:chgData name="Volkmann, Frank (DI CTO TI SR)" userId="b9044062-492e-4cc8-bd8a-d9cd1a43217d" providerId="ADAL" clId="{325A0E99-265C-436C-8488-9902DF7EF7B4}" dt="2022-12-07T15:32:29.028" v="559" actId="20577"/>
        <pc:sldMkLst>
          <pc:docMk/>
          <pc:sldMk cId="37851489" sldId="348"/>
        </pc:sldMkLst>
        <pc:spChg chg="mod">
          <ac:chgData name="Volkmann, Frank (DI CTO TI SR)" userId="b9044062-492e-4cc8-bd8a-d9cd1a43217d" providerId="ADAL" clId="{325A0E99-265C-436C-8488-9902DF7EF7B4}" dt="2022-12-07T15:32:29.028" v="559" actId="20577"/>
          <ac:spMkLst>
            <pc:docMk/>
            <pc:sldMk cId="37851489" sldId="348"/>
            <ac:spMk id="2" creationId="{3B53D91B-0AFD-6514-0984-E19CE55B2154}"/>
          </ac:spMkLst>
        </pc:spChg>
        <pc:spChg chg="mod">
          <ac:chgData name="Volkmann, Frank (DI CTO TI SR)" userId="b9044062-492e-4cc8-bd8a-d9cd1a43217d" providerId="ADAL" clId="{325A0E99-265C-436C-8488-9902DF7EF7B4}" dt="2022-12-07T15:30:10.466" v="315" actId="20577"/>
          <ac:spMkLst>
            <pc:docMk/>
            <pc:sldMk cId="37851489" sldId="348"/>
            <ac:spMk id="3" creationId="{78239910-4B30-F0B7-1423-D7F4D552EC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BA5B-042F-4EB6-AB32-91F0B2BA427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88838-7A5A-4394-A608-21DFC5CBD0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7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1752603"/>
            <a:ext cx="7772400" cy="160019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Presentation Title 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505202"/>
            <a:ext cx="7772400" cy="1306111"/>
          </a:xfrm>
        </p:spPr>
        <p:txBody>
          <a:bodyPr lIns="45720" rIns="45720"/>
          <a:lstStyle>
            <a:lvl1pPr marL="0" marR="48006" indent="0" algn="r">
              <a:buNone/>
              <a:defRPr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Your Name</a:t>
            </a:r>
          </a:p>
          <a:p>
            <a:r>
              <a:rPr kumimoji="0" lang="en-US"/>
              <a:t>Your Title</a:t>
            </a:r>
          </a:p>
          <a:p>
            <a:r>
              <a:rPr kumimoji="0" lang="en-US"/>
              <a:t>Your Company Name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764" y="4945912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5008"/>
            <a:ext cx="2108200" cy="7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30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493839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265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5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30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493839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894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30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493839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087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8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30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493839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55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30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493839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08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0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30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493839"/>
            <a:ext cx="4038600" cy="45259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4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9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419600" y="619175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5E2D5-FC2E-4F34-949F-2AB9D9DC4B5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88" y="6261734"/>
            <a:ext cx="2084213" cy="5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2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50" dirty="0"/>
              <a:t>UA Object Serialization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151"/>
            <a:ext cx="7772400" cy="979583"/>
          </a:xfrm>
        </p:spPr>
        <p:txBody>
          <a:bodyPr>
            <a:normAutofit/>
          </a:bodyPr>
          <a:lstStyle/>
          <a:p>
            <a:r>
              <a:rPr lang="en-US" dirty="0"/>
              <a:t>PNO OPC UA JWG Proposal</a:t>
            </a:r>
          </a:p>
          <a:p>
            <a:r>
              <a:rPr lang="en-US" dirty="0"/>
              <a:t>2022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8F5AFF-B4F9-4A59-8F5D-62585512F921}"/>
              </a:ext>
            </a:extLst>
          </p:cNvPr>
          <p:cNvSpPr/>
          <p:nvPr/>
        </p:nvSpPr>
        <p:spPr>
          <a:xfrm>
            <a:off x="0" y="5850815"/>
            <a:ext cx="952500" cy="11541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 defTabSz="685800"/>
            <a:r>
              <a:rPr lang="de-DE" sz="750" dirty="0">
                <a:solidFill>
                  <a:srgbClr val="000000"/>
                </a:solidFill>
                <a:latin typeface="Arial"/>
              </a:rPr>
              <a:t>© PNO OPC JWG</a:t>
            </a:r>
          </a:p>
        </p:txBody>
      </p:sp>
    </p:spTree>
    <p:extLst>
      <p:ext uri="{BB962C8B-B14F-4D97-AF65-F5344CB8AC3E}">
        <p14:creationId xmlns:p14="http://schemas.microsoft.com/office/powerpoint/2010/main" val="412906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2D168-8ED2-48C4-9CC9-786EC54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24041" cy="1143000"/>
          </a:xfrm>
        </p:spPr>
        <p:txBody>
          <a:bodyPr>
            <a:normAutofit/>
          </a:bodyPr>
          <a:lstStyle/>
          <a:p>
            <a:r>
              <a:rPr lang="de-DE" dirty="0"/>
              <a:t>Motivation I</a:t>
            </a:r>
            <a:br>
              <a:rPr lang="de-DE" dirty="0"/>
            </a:br>
            <a:r>
              <a:rPr lang="de-DE" b="0" dirty="0"/>
              <a:t>- Sample: Config Object from Encoder Spec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50815-AFEE-41F6-8E03-958D958B5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0ED8C6-FE0F-690A-F1D9-C6600A006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65059"/>
              </p:ext>
            </p:extLst>
          </p:nvPr>
        </p:nvGraphicFramePr>
        <p:xfrm>
          <a:off x="366713" y="1895475"/>
          <a:ext cx="8494712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65481" imgH="3504792" progId="Visio.Drawing.15">
                  <p:embed/>
                </p:oleObj>
              </mc:Choice>
              <mc:Fallback>
                <p:oleObj name="Visio" r:id="rId2" imgW="7665481" imgH="3504792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0ED8C6-FE0F-690A-F1D9-C6600A00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713" y="1895475"/>
                        <a:ext cx="8494712" cy="388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28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2D168-8ED2-48C4-9CC9-786EC54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24041" cy="1143000"/>
          </a:xfrm>
        </p:spPr>
        <p:txBody>
          <a:bodyPr>
            <a:normAutofit/>
          </a:bodyPr>
          <a:lstStyle/>
          <a:p>
            <a:r>
              <a:rPr lang="de-DE" dirty="0"/>
              <a:t>Motivation II</a:t>
            </a:r>
            <a:br>
              <a:rPr lang="de-DE" dirty="0"/>
            </a:br>
            <a:r>
              <a:rPr lang="de-DE" b="0" dirty="0"/>
              <a:t>- Config Variable with Structure Data Type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50815-AFEE-41F6-8E03-958D958B5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599C609-C0CD-DC4D-AF63-D6F51C4F2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89411"/>
              </p:ext>
            </p:extLst>
          </p:nvPr>
        </p:nvGraphicFramePr>
        <p:xfrm>
          <a:off x="792162" y="1719792"/>
          <a:ext cx="755967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59040" imgH="3688049" progId="Visio.Drawing.15">
                  <p:embed/>
                </p:oleObj>
              </mc:Choice>
              <mc:Fallback>
                <p:oleObj name="Visio" r:id="rId2" imgW="7559040" imgH="3688049" progId="Visio.Drawing.1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599C609-C0CD-DC4D-AF63-D6F51C4F2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2" y="1719792"/>
                        <a:ext cx="7559675" cy="368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76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2D168-8ED2-48C4-9CC9-786EC54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6237"/>
            <a:ext cx="8576734" cy="1240895"/>
          </a:xfrm>
        </p:spPr>
        <p:txBody>
          <a:bodyPr>
            <a:normAutofit fontScale="90000"/>
          </a:bodyPr>
          <a:lstStyle/>
          <a:p>
            <a:r>
              <a:rPr lang="de-DE" dirty="0"/>
              <a:t>Proposal PubSub</a:t>
            </a:r>
            <a:br>
              <a:rPr lang="de-DE" dirty="0"/>
            </a:br>
            <a:r>
              <a:rPr lang="de-DE" b="0" dirty="0"/>
              <a:t>- Generic Generated Structured Variable</a:t>
            </a:r>
            <a:br>
              <a:rPr lang="de-DE" b="0" dirty="0"/>
            </a:br>
            <a:r>
              <a:rPr lang="de-DE" b="0" dirty="0"/>
              <a:t>   Steps when adding an Object to published DataSet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50815-AFEE-41F6-8E03-958D958B5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9A8E5-2293-E184-6885-4273A4FD6922}"/>
              </a:ext>
            </a:extLst>
          </p:cNvPr>
          <p:cNvSpPr txBox="1"/>
          <p:nvPr/>
        </p:nvSpPr>
        <p:spPr>
          <a:xfrm>
            <a:off x="626533" y="2192867"/>
            <a:ext cx="782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Automatically</a:t>
            </a:r>
            <a:r>
              <a:rPr lang="de-AT" dirty="0"/>
              <a:t> …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Create temporary data type representing the submodel of the object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Add this data type to the DataSetMetaData utilizing generic DataType ID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Add variable with the BrowseName of the object and the previously generated </a:t>
            </a:r>
            <a:r>
              <a:rPr lang="de-AT" dirty="0" err="1"/>
              <a:t>DataType</a:t>
            </a:r>
            <a:r>
              <a:rPr lang="de-AT" dirty="0"/>
              <a:t> (</a:t>
            </a:r>
            <a:r>
              <a:rPr lang="de-AT" dirty="0" err="1"/>
              <a:t>step</a:t>
            </a:r>
            <a:r>
              <a:rPr lang="de-AT" dirty="0"/>
              <a:t> 1, </a:t>
            </a:r>
            <a:r>
              <a:rPr lang="de-AT" dirty="0" err="1"/>
              <a:t>referenced</a:t>
            </a:r>
            <a:r>
              <a:rPr lang="de-AT" dirty="0"/>
              <a:t> by generic </a:t>
            </a:r>
            <a:r>
              <a:rPr lang="de-AT" dirty="0" err="1"/>
              <a:t>DataType</a:t>
            </a:r>
            <a:r>
              <a:rPr lang="de-AT" dirty="0"/>
              <a:t> ID </a:t>
            </a:r>
            <a:r>
              <a:rPr lang="de-AT" dirty="0" err="1"/>
              <a:t>step</a:t>
            </a:r>
            <a:r>
              <a:rPr lang="de-AT" dirty="0"/>
              <a:t> 2) to the published DataSet</a:t>
            </a:r>
          </a:p>
        </p:txBody>
      </p:sp>
    </p:spTree>
    <p:extLst>
      <p:ext uri="{BB962C8B-B14F-4D97-AF65-F5344CB8AC3E}">
        <p14:creationId xmlns:p14="http://schemas.microsoft.com/office/powerpoint/2010/main" val="100855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2D168-8ED2-48C4-9CC9-786EC54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6237"/>
            <a:ext cx="8576734" cy="1240895"/>
          </a:xfrm>
        </p:spPr>
        <p:txBody>
          <a:bodyPr>
            <a:normAutofit fontScale="90000"/>
          </a:bodyPr>
          <a:lstStyle/>
          <a:p>
            <a:r>
              <a:rPr lang="de-DE" dirty="0"/>
              <a:t>Proposal:</a:t>
            </a:r>
            <a:br>
              <a:rPr lang="de-DE" dirty="0"/>
            </a:br>
            <a:r>
              <a:rPr lang="de-DE" dirty="0"/>
              <a:t>General Value for Objects representing the Submodel of the Object as custom DataType</a:t>
            </a:r>
            <a:endParaRPr 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50815-AFEE-41F6-8E03-958D958B5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9A8E5-2293-E184-6885-4273A4FD6922}"/>
              </a:ext>
            </a:extLst>
          </p:cNvPr>
          <p:cNvSpPr txBox="1"/>
          <p:nvPr/>
        </p:nvSpPr>
        <p:spPr>
          <a:xfrm>
            <a:off x="626533" y="2192867"/>
            <a:ext cx="782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Automatically</a:t>
            </a:r>
            <a:r>
              <a:rPr lang="de-AT" dirty="0"/>
              <a:t> …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Create temporary data type representing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submodel</a:t>
            </a:r>
            <a:r>
              <a:rPr lang="de-AT" baseline="30000" dirty="0"/>
              <a:t>*)</a:t>
            </a:r>
            <a:r>
              <a:rPr lang="de-AT" dirty="0"/>
              <a:t> of the object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Extend NodeClass for Objects </a:t>
            </a:r>
            <a:r>
              <a:rPr lang="de-AT" dirty="0" err="1"/>
              <a:t>with</a:t>
            </a:r>
            <a:r>
              <a:rPr lang="de-AT" dirty="0"/>
              <a:t> a Value Attribute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Add DataType </a:t>
            </a:r>
            <a:r>
              <a:rPr lang="de-AT" dirty="0" err="1"/>
              <a:t>definition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temporary data type (</a:t>
            </a:r>
            <a:r>
              <a:rPr lang="de-AT" dirty="0" err="1"/>
              <a:t>Step</a:t>
            </a:r>
            <a:r>
              <a:rPr lang="de-AT" dirty="0"/>
              <a:t> 1) </a:t>
            </a:r>
            <a:r>
              <a:rPr lang="de-AT" dirty="0" err="1"/>
              <a:t>to</a:t>
            </a:r>
            <a:r>
              <a:rPr lang="de-AT" dirty="0"/>
              <a:t> each Node </a:t>
            </a:r>
            <a:r>
              <a:rPr lang="de-AT" b="1" dirty="0"/>
              <a:t>instance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AT" dirty="0"/>
              <a:t>New „HasDataTypeDefinition“ reference connects the Object instance to the temporary DataType definition node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Changes in the Object‘s Submodel will immediately result in a change of the temporary DataType definition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38AB7A-AD78-F979-4685-6E5FDD75FCF6}"/>
              </a:ext>
            </a:extLst>
          </p:cNvPr>
          <p:cNvSpPr txBox="1"/>
          <p:nvPr/>
        </p:nvSpPr>
        <p:spPr>
          <a:xfrm>
            <a:off x="960219" y="5338523"/>
            <a:ext cx="757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*)</a:t>
            </a:r>
            <a:r>
              <a:rPr lang="en-US" dirty="0"/>
              <a:t> Means the object as root and all hierarchical referenced entities with the object as source in a recursively manner.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C8E4ACE9-B66A-F7C3-8FA0-321E09DC8A65}"/>
              </a:ext>
            </a:extLst>
          </p:cNvPr>
          <p:cNvSpPr/>
          <p:nvPr/>
        </p:nvSpPr>
        <p:spPr>
          <a:xfrm>
            <a:off x="7779224" y="3429000"/>
            <a:ext cx="1254709" cy="743986"/>
          </a:xfrm>
          <a:prstGeom prst="wedgeEllipseCallout">
            <a:avLst>
              <a:gd name="adj1" fmla="val -44714"/>
              <a:gd name="adj2" fmla="val 4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Enhancement M. Damm</a:t>
            </a:r>
          </a:p>
        </p:txBody>
      </p:sp>
    </p:spTree>
    <p:extLst>
      <p:ext uri="{BB962C8B-B14F-4D97-AF65-F5344CB8AC3E}">
        <p14:creationId xmlns:p14="http://schemas.microsoft.com/office/powerpoint/2010/main" val="26146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53D91B-0AFD-6514-0984-E19CE55B2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rid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additional </a:t>
            </a:r>
            <a:r>
              <a:rPr lang="de-DE" dirty="0" err="1"/>
              <a:t>DataTypeDefinition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 Matthias </a:t>
            </a:r>
            <a:r>
              <a:rPr lang="de-DE" dirty="0" err="1"/>
              <a:t>proposes</a:t>
            </a:r>
            <a:r>
              <a:rPr lang="de-DE" dirty="0"/>
              <a:t>:</a:t>
            </a:r>
          </a:p>
          <a:p>
            <a:r>
              <a:rPr lang="de-DE" dirty="0"/>
              <a:t>The Value </a:t>
            </a:r>
            <a:r>
              <a:rPr lang="de-DE" dirty="0" err="1"/>
              <a:t>attribute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:</a:t>
            </a:r>
          </a:p>
          <a:p>
            <a:pPr lvl="1"/>
            <a:r>
              <a:rPr lang="de-DE" sz="1800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DataType</a:t>
            </a:r>
            <a:r>
              <a:rPr lang="de-DE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de-DE" sz="1800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ValueRank</a:t>
            </a:r>
            <a:r>
              <a:rPr lang="de-DE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de-DE" sz="1800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ArrayDimensions</a:t>
            </a:r>
            <a:endParaRPr lang="de-DE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dirty="0">
                <a:solidFill>
                  <a:srgbClr val="1F497D"/>
                </a:solidFill>
                <a:latin typeface="Calibri" panose="020F0502020204030204" pitchFamily="34" charset="0"/>
              </a:rPr>
              <a:t>Change </a:t>
            </a:r>
            <a:r>
              <a:rPr lang="de-DE" dirty="0" err="1">
                <a:solidFill>
                  <a:srgbClr val="1F497D"/>
                </a:solidFill>
                <a:latin typeface="Calibri" panose="020F0502020204030204" pitchFamily="34" charset="0"/>
              </a:rPr>
              <a:t>DataType</a:t>
            </a:r>
            <a:r>
              <a:rPr lang="de-DE" dirty="0">
                <a:solidFill>
                  <a:srgbClr val="1F497D"/>
                </a:solidFill>
                <a:latin typeface="Calibri" panose="020F0502020204030204" pitchFamily="34" charset="0"/>
              </a:rPr>
              <a:t> Attribute </a:t>
            </a:r>
            <a:r>
              <a:rPr lang="de-DE" dirty="0" err="1">
                <a:solidFill>
                  <a:srgbClr val="1F497D"/>
                </a:solidFill>
                <a:latin typeface="Calibri" panose="020F0502020204030204" pitchFamily="34" charset="0"/>
              </a:rPr>
              <a:t>to</a:t>
            </a:r>
            <a:r>
              <a:rPr lang="de-DE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1F497D"/>
                </a:solidFill>
                <a:latin typeface="Calibri" panose="020F0502020204030204" pitchFamily="34" charset="0"/>
              </a:rPr>
              <a:t>DataTypeDefinition</a:t>
            </a:r>
            <a:r>
              <a:rPr lang="de-DE" dirty="0">
                <a:solidFill>
                  <a:srgbClr val="1F497D"/>
                </a:solidFill>
                <a:latin typeface="Calibri" panose="020F0502020204030204" pitchFamily="34" charset="0"/>
              </a:rPr>
              <a:t> Attribute at </a:t>
            </a:r>
            <a:r>
              <a:rPr lang="de-DE" dirty="0" err="1">
                <a:solidFill>
                  <a:srgbClr val="1F497D"/>
                </a:solidFill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1F497D"/>
                </a:solidFill>
                <a:latin typeface="Calibri" panose="020F0502020204030204" pitchFamily="34" charset="0"/>
              </a:rPr>
              <a:t>ObjectType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239910-4B30-F0B7-1423-D7F4D552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Enhancement M. Damm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78419D-1254-3FD4-6FDC-871D7D27E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2D168-8ED2-48C4-9CC9-786EC54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6237"/>
            <a:ext cx="8576734" cy="1240895"/>
          </a:xfrm>
        </p:spPr>
        <p:txBody>
          <a:bodyPr>
            <a:normAutofit/>
          </a:bodyPr>
          <a:lstStyle/>
          <a:p>
            <a:r>
              <a:rPr lang="de-DE" dirty="0"/>
              <a:t>Proposal:</a:t>
            </a:r>
            <a:br>
              <a:rPr lang="de-DE" dirty="0"/>
            </a:br>
            <a:r>
              <a:rPr lang="de-DE" dirty="0"/>
              <a:t>Consequence for Reading or Subscribing</a:t>
            </a:r>
            <a:endParaRPr 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50815-AFEE-41F6-8E03-958D958B5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4D2D8-A78E-4B54-A475-5F58A3DC46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9A8E5-2293-E184-6885-4273A4FD6922}"/>
              </a:ext>
            </a:extLst>
          </p:cNvPr>
          <p:cNvSpPr txBox="1"/>
          <p:nvPr/>
        </p:nvSpPr>
        <p:spPr>
          <a:xfrm>
            <a:off x="626533" y="2192867"/>
            <a:ext cx="782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When reading or subscribing the Object, the Client will read / subscribe the Object‘s Value and the temporary data type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If a Value in the Submodel changes, the Object‘s Value will change. So the Object‘s Value will be published, but not the temporary DataType definition.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If the structure of the Submodel changes, the the Object‘s Value will change and also the temporary DataType definition. Both will be published.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/>
              <a:t>For PubSub: If temporary DataType definition changes, the PubSub metadata changes also.</a:t>
            </a:r>
          </a:p>
        </p:txBody>
      </p:sp>
    </p:spTree>
    <p:extLst>
      <p:ext uri="{BB962C8B-B14F-4D97-AF65-F5344CB8AC3E}">
        <p14:creationId xmlns:p14="http://schemas.microsoft.com/office/powerpoint/2010/main" val="2948655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C Technology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FF880B5135B84F898B2537C3A1C064" ma:contentTypeVersion="12" ma:contentTypeDescription="Ein neues Dokument erstellen." ma:contentTypeScope="" ma:versionID="caea09e2d7f7f6c9022318088f81ab84">
  <xsd:schema xmlns:xsd="http://www.w3.org/2001/XMLSchema" xmlns:xs="http://www.w3.org/2001/XMLSchema" xmlns:p="http://schemas.microsoft.com/office/2006/metadata/properties" xmlns:ns2="59b9e896-61d4-41d9-a509-899706d44a86" xmlns:ns3="370f3a64-96e7-4b48-8237-2b0219cd8c79" targetNamespace="http://schemas.microsoft.com/office/2006/metadata/properties" ma:root="true" ma:fieldsID="fb41c6255f89430ab6293ae571fad7e0" ns2:_="" ns3:_="">
    <xsd:import namespace="59b9e896-61d4-41d9-a509-899706d44a86"/>
    <xsd:import namespace="370f3a64-96e7-4b48-8237-2b0219cd8c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e896-61d4-41d9-a509-899706d44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f3a64-96e7-4b48-8237-2b0219cd8c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1F328-AD97-4470-8F2C-9AF17C5A5B4F}"/>
</file>

<file path=customXml/itemProps2.xml><?xml version="1.0" encoding="utf-8"?>
<ds:datastoreItem xmlns:ds="http://schemas.openxmlformats.org/officeDocument/2006/customXml" ds:itemID="{DBB28154-8BA9-4124-8871-7524A8ACA39B}">
  <ds:schemaRefs>
    <ds:schemaRef ds:uri="http://schemas.microsoft.com/office/2006/documentManagement/types"/>
    <ds:schemaRef ds:uri="34928da9-7091-4a22-8a46-5baf8348694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ac625e84-61c9-4aa3-8ec9-51cc0ff4ed43"/>
    <ds:schemaRef ds:uri="http://schemas.microsoft.com/office/infopath/2007/PartnerControls"/>
    <ds:schemaRef ds:uri="56810815-8df0-4f10-8da7-34164765fbe3"/>
  </ds:schemaRefs>
</ds:datastoreItem>
</file>

<file path=customXml/itemProps3.xml><?xml version="1.0" encoding="utf-8"?>
<ds:datastoreItem xmlns:ds="http://schemas.openxmlformats.org/officeDocument/2006/customXml" ds:itemID="{01C66C24-79F4-4907-A80C-AA785A13F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Bildschirmpräsentation (4:3)</PresentationFormat>
  <Paragraphs>36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Verdana</vt:lpstr>
      <vt:lpstr>Wingdings 2</vt:lpstr>
      <vt:lpstr>Wingdings 3</vt:lpstr>
      <vt:lpstr>OPC Technology Summit Template</vt:lpstr>
      <vt:lpstr>Visio</vt:lpstr>
      <vt:lpstr>UA Object Serialization</vt:lpstr>
      <vt:lpstr>Motivation I - Sample: Config Object from Encoder Spec</vt:lpstr>
      <vt:lpstr>Motivation II - Config Variable with Structure Data Type</vt:lpstr>
      <vt:lpstr>Proposal PubSub - Generic Generated Structured Variable    Steps when adding an Object to published DataSet</vt:lpstr>
      <vt:lpstr>Proposal: General Value for Objects representing the Submodel of the Object as custom DataType</vt:lpstr>
      <vt:lpstr>Enhancement M. Damm</vt:lpstr>
      <vt:lpstr>Proposal: Consequence for Reading or Subscribing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Pössler Thomas</dc:creator>
  <cp:keywords>C_Unrestricted</cp:keywords>
  <cp:lastModifiedBy>Volkmann, Frank (DI CTO TI SR)</cp:lastModifiedBy>
  <cp:revision>1296</cp:revision>
  <cp:lastPrinted>2017-06-16T13:24:15Z</cp:lastPrinted>
  <dcterms:created xsi:type="dcterms:W3CDTF">2016-07-22T09:46:29Z</dcterms:created>
  <dcterms:modified xsi:type="dcterms:W3CDTF">2022-12-07T15:33:59Z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0x010100F2FF880B5135B84F898B2537C3A1C064</vt:lpwstr>
  </property>
  <property fmtid="{D5CDD505-2E9C-101B-9397-08002B2CF9AE}" pid="3" name="Document Confidentiality">
    <vt:lpwstr>Unrestricted</vt:lpwstr>
  </property>
  <property fmtid="{D5CDD505-2E9C-101B-9397-08002B2CF9AE}" pid="4" name="sodocoClasLang">
    <vt:lpwstr>Unrestricted</vt:lpwstr>
  </property>
  <property fmtid="{D5CDD505-2E9C-101B-9397-08002B2CF9AE}" pid="5" name="sodocoClasLangId">
    <vt:i4>0</vt:i4>
  </property>
  <property fmtid="{D5CDD505-2E9C-101B-9397-08002B2CF9AE}" pid="6" name="sodocoClasId">
    <vt:i4>0</vt:i4>
  </property>
  <property fmtid="{D5CDD505-2E9C-101B-9397-08002B2CF9AE}" pid="7" name="MSIP_Label_6f75f480-7803-4ee9-bb54-84d0635fdbe7_Enabled">
    <vt:lpwstr>true</vt:lpwstr>
  </property>
  <property fmtid="{D5CDD505-2E9C-101B-9397-08002B2CF9AE}" pid="8" name="MSIP_Label_6f75f480-7803-4ee9-bb54-84d0635fdbe7_SetDate">
    <vt:lpwstr>2021-01-22T15:37:53Z</vt:lpwstr>
  </property>
  <property fmtid="{D5CDD505-2E9C-101B-9397-08002B2CF9AE}" pid="9" name="MSIP_Label_6f75f480-7803-4ee9-bb54-84d0635fdbe7_Method">
    <vt:lpwstr>Privileged</vt:lpwstr>
  </property>
  <property fmtid="{D5CDD505-2E9C-101B-9397-08002B2CF9AE}" pid="10" name="MSIP_Label_6f75f480-7803-4ee9-bb54-84d0635fdbe7_Name">
    <vt:lpwstr>unrestricted</vt:lpwstr>
  </property>
  <property fmtid="{D5CDD505-2E9C-101B-9397-08002B2CF9AE}" pid="11" name="MSIP_Label_6f75f480-7803-4ee9-bb54-84d0635fdbe7_SiteId">
    <vt:lpwstr>38ae3bcd-9579-4fd4-adda-b42e1495d55a</vt:lpwstr>
  </property>
  <property fmtid="{D5CDD505-2E9C-101B-9397-08002B2CF9AE}" pid="12" name="MSIP_Label_6f75f480-7803-4ee9-bb54-84d0635fdbe7_ActionId">
    <vt:lpwstr>8b232932-4e45-4b41-9a81-28e9d17ae84b</vt:lpwstr>
  </property>
  <property fmtid="{D5CDD505-2E9C-101B-9397-08002B2CF9AE}" pid="13" name="MSIP_Label_6f75f480-7803-4ee9-bb54-84d0635fdbe7_ContentBits">
    <vt:lpwstr>0</vt:lpwstr>
  </property>
  <property fmtid="{D5CDD505-2E9C-101B-9397-08002B2CF9AE}" pid="14" name="Document_Confidentiality">
    <vt:lpwstr>Unrestricted</vt:lpwstr>
  </property>
  <property fmtid="{D5CDD505-2E9C-101B-9397-08002B2CF9AE}" pid="15" name="MediaServiceImageTags">
    <vt:lpwstr/>
  </property>
</Properties>
</file>